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</p:sldIdLst>
  <p:sldSz cx="18288000" cy="10287000"/>
  <p:notesSz cx="6858000" cy="9144000"/>
  <p:embeddedFontLst>
    <p:embeddedFont>
      <p:font typeface="League Gothic" charset="1" panose="00000500000000000000"/>
      <p:regular r:id="rId11"/>
    </p:embeddedFont>
    <p:embeddedFont>
      <p:font typeface="Akzidenz-Grotesk Heavy" charset="1" panose="02000503050000020004"/>
      <p:regular r:id="rId12"/>
    </p:embeddedFont>
    <p:embeddedFont>
      <p:font typeface="Aileron Heavy" charset="1" panose="00000A00000000000000"/>
      <p:regular r:id="rId13"/>
    </p:embeddedFont>
    <p:embeddedFont>
      <p:font typeface="Aileron Bold" charset="1" panose="0000080000000000000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Relationship Id="rId3" Target="../media/image6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12.png" Type="http://schemas.openxmlformats.org/officeDocument/2006/relationships/image"/><Relationship Id="rId7" Target="../media/image6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Relationship Id="rId5" Target="../media/image14.png" Type="http://schemas.openxmlformats.org/officeDocument/2006/relationships/image"/><Relationship Id="rId6" Target="../media/image15.svg" Type="http://schemas.openxmlformats.org/officeDocument/2006/relationships/image"/><Relationship Id="rId7" Target="../media/image6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.png" Type="http://schemas.openxmlformats.org/officeDocument/2006/relationships/image"/><Relationship Id="rId2" Target="../media/image16.pn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Relationship Id="rId5" Target="../media/image14.png" Type="http://schemas.openxmlformats.org/officeDocument/2006/relationships/image"/><Relationship Id="rId6" Target="../media/image15.svg" Type="http://schemas.openxmlformats.org/officeDocument/2006/relationships/image"/><Relationship Id="rId7" Target="../media/image17.jpeg" Type="http://schemas.openxmlformats.org/officeDocument/2006/relationships/image"/><Relationship Id="rId8" Target="../media/image18.jpeg" Type="http://schemas.openxmlformats.org/officeDocument/2006/relationships/image"/><Relationship Id="rId9" Target="../media/image19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8DF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520815" y="1028700"/>
            <a:ext cx="10738485" cy="6897072"/>
            <a:chOff x="0" y="0"/>
            <a:chExt cx="1663672" cy="106853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663672" cy="1068537"/>
            </a:xfrm>
            <a:custGeom>
              <a:avLst/>
              <a:gdLst/>
              <a:ahLst/>
              <a:cxnLst/>
              <a:rect r="r" b="b" t="t" l="l"/>
              <a:pathLst>
                <a:path h="1068537" w="1663672">
                  <a:moveTo>
                    <a:pt x="24512" y="0"/>
                  </a:moveTo>
                  <a:lnTo>
                    <a:pt x="1639160" y="0"/>
                  </a:lnTo>
                  <a:cubicBezTo>
                    <a:pt x="1652698" y="0"/>
                    <a:pt x="1663672" y="10975"/>
                    <a:pt x="1663672" y="24512"/>
                  </a:cubicBezTo>
                  <a:lnTo>
                    <a:pt x="1663672" y="1044025"/>
                  </a:lnTo>
                  <a:cubicBezTo>
                    <a:pt x="1663672" y="1057562"/>
                    <a:pt x="1652698" y="1068537"/>
                    <a:pt x="1639160" y="1068537"/>
                  </a:cubicBezTo>
                  <a:lnTo>
                    <a:pt x="24512" y="1068537"/>
                  </a:lnTo>
                  <a:cubicBezTo>
                    <a:pt x="10975" y="1068537"/>
                    <a:pt x="0" y="1057562"/>
                    <a:pt x="0" y="1044025"/>
                  </a:cubicBezTo>
                  <a:lnTo>
                    <a:pt x="0" y="24512"/>
                  </a:lnTo>
                  <a:cubicBezTo>
                    <a:pt x="0" y="10975"/>
                    <a:pt x="10975" y="0"/>
                    <a:pt x="24512" y="0"/>
                  </a:cubicBezTo>
                  <a:close/>
                </a:path>
              </a:pathLst>
            </a:custGeom>
            <a:blipFill>
              <a:blip r:embed="rId2"/>
              <a:stretch>
                <a:fillRect l="0" t="-1866" r="0" b="-1866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2260260" y="0"/>
            <a:ext cx="8256900" cy="10287000"/>
            <a:chOff x="0" y="0"/>
            <a:chExt cx="2174657" cy="270933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174657" cy="2709333"/>
            </a:xfrm>
            <a:custGeom>
              <a:avLst/>
              <a:gdLst/>
              <a:ahLst/>
              <a:cxnLst/>
              <a:rect r="r" b="b" t="t" l="l"/>
              <a:pathLst>
                <a:path h="2709333" w="2174657">
                  <a:moveTo>
                    <a:pt x="0" y="0"/>
                  </a:moveTo>
                  <a:lnTo>
                    <a:pt x="2174657" y="0"/>
                  </a:lnTo>
                  <a:lnTo>
                    <a:pt x="2174657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DFDF5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2174657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252641" y="7441353"/>
            <a:ext cx="2015238" cy="2015238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1BBD4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9777178" y="8448972"/>
            <a:ext cx="7482122" cy="809328"/>
            <a:chOff x="0" y="0"/>
            <a:chExt cx="1970600" cy="213156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970600" cy="213156"/>
            </a:xfrm>
            <a:custGeom>
              <a:avLst/>
              <a:gdLst/>
              <a:ahLst/>
              <a:cxnLst/>
              <a:rect r="r" b="b" t="t" l="l"/>
              <a:pathLst>
                <a:path h="213156" w="1970600">
                  <a:moveTo>
                    <a:pt x="103472" y="0"/>
                  </a:moveTo>
                  <a:lnTo>
                    <a:pt x="1867128" y="0"/>
                  </a:lnTo>
                  <a:cubicBezTo>
                    <a:pt x="1894570" y="0"/>
                    <a:pt x="1920889" y="10902"/>
                    <a:pt x="1940294" y="30306"/>
                  </a:cubicBezTo>
                  <a:cubicBezTo>
                    <a:pt x="1959699" y="49711"/>
                    <a:pt x="1970600" y="76030"/>
                    <a:pt x="1970600" y="103472"/>
                  </a:cubicBezTo>
                  <a:lnTo>
                    <a:pt x="1970600" y="109684"/>
                  </a:lnTo>
                  <a:cubicBezTo>
                    <a:pt x="1970600" y="137127"/>
                    <a:pt x="1959699" y="163445"/>
                    <a:pt x="1940294" y="182850"/>
                  </a:cubicBezTo>
                  <a:cubicBezTo>
                    <a:pt x="1920889" y="202255"/>
                    <a:pt x="1894570" y="213156"/>
                    <a:pt x="1867128" y="213156"/>
                  </a:cubicBezTo>
                  <a:lnTo>
                    <a:pt x="103472" y="213156"/>
                  </a:lnTo>
                  <a:cubicBezTo>
                    <a:pt x="76030" y="213156"/>
                    <a:pt x="49711" y="202255"/>
                    <a:pt x="30306" y="182850"/>
                  </a:cubicBezTo>
                  <a:cubicBezTo>
                    <a:pt x="10902" y="163445"/>
                    <a:pt x="0" y="137127"/>
                    <a:pt x="0" y="109684"/>
                  </a:cubicBezTo>
                  <a:lnTo>
                    <a:pt x="0" y="103472"/>
                  </a:lnTo>
                  <a:cubicBezTo>
                    <a:pt x="0" y="76030"/>
                    <a:pt x="10902" y="49711"/>
                    <a:pt x="30306" y="30306"/>
                  </a:cubicBezTo>
                  <a:cubicBezTo>
                    <a:pt x="49711" y="10902"/>
                    <a:pt x="76030" y="0"/>
                    <a:pt x="103472" y="0"/>
                  </a:cubicBezTo>
                  <a:close/>
                </a:path>
              </a:pathLst>
            </a:custGeom>
            <a:solidFill>
              <a:srgbClr val="FDFDF5"/>
            </a:solidFill>
            <a:ln cap="rnd">
              <a:noFill/>
              <a:prstDash val="solid"/>
              <a:round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57150"/>
              <a:ext cx="1970600" cy="2703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640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13" id="13"/>
          <p:cNvSpPr/>
          <p:nvPr/>
        </p:nvSpPr>
        <p:spPr>
          <a:xfrm flipV="true">
            <a:off x="10469844" y="8877131"/>
            <a:ext cx="6363232" cy="0"/>
          </a:xfrm>
          <a:prstGeom prst="line">
            <a:avLst/>
          </a:prstGeom>
          <a:ln cap="flat" w="38100">
            <a:solidFill>
              <a:srgbClr val="C8DFF3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14" id="14"/>
          <p:cNvSpPr/>
          <p:nvPr/>
        </p:nvSpPr>
        <p:spPr>
          <a:xfrm flipH="false" flipV="false" rot="0">
            <a:off x="16015595" y="1028700"/>
            <a:ext cx="1243705" cy="1243705"/>
          </a:xfrm>
          <a:custGeom>
            <a:avLst/>
            <a:gdLst/>
            <a:ahLst/>
            <a:cxnLst/>
            <a:rect r="r" b="b" t="t" l="l"/>
            <a:pathLst>
              <a:path h="1243705" w="1243705">
                <a:moveTo>
                  <a:pt x="0" y="0"/>
                </a:moveTo>
                <a:lnTo>
                  <a:pt x="1243705" y="0"/>
                </a:lnTo>
                <a:lnTo>
                  <a:pt x="1243705" y="1243705"/>
                </a:lnTo>
                <a:lnTo>
                  <a:pt x="0" y="12437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-5400000">
            <a:off x="97283" y="4083833"/>
            <a:ext cx="2649639" cy="786806"/>
          </a:xfrm>
          <a:custGeom>
            <a:avLst/>
            <a:gdLst/>
            <a:ahLst/>
            <a:cxnLst/>
            <a:rect r="r" b="b" t="t" l="l"/>
            <a:pathLst>
              <a:path h="786806" w="2649639">
                <a:moveTo>
                  <a:pt x="0" y="0"/>
                </a:moveTo>
                <a:lnTo>
                  <a:pt x="2649639" y="0"/>
                </a:lnTo>
                <a:lnTo>
                  <a:pt x="2649639" y="786806"/>
                </a:lnTo>
                <a:lnTo>
                  <a:pt x="0" y="78680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805738" y="196030"/>
            <a:ext cx="2909044" cy="2909044"/>
          </a:xfrm>
          <a:custGeom>
            <a:avLst/>
            <a:gdLst/>
            <a:ahLst/>
            <a:cxnLst/>
            <a:rect r="r" b="b" t="t" l="l"/>
            <a:pathLst>
              <a:path h="2909044" w="2909044">
                <a:moveTo>
                  <a:pt x="0" y="0"/>
                </a:moveTo>
                <a:lnTo>
                  <a:pt x="2909045" y="0"/>
                </a:lnTo>
                <a:lnTo>
                  <a:pt x="2909045" y="2909045"/>
                </a:lnTo>
                <a:lnTo>
                  <a:pt x="0" y="290904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4533629" y="1397495"/>
            <a:ext cx="5004328" cy="31944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051"/>
              </a:lnSpc>
            </a:pPr>
            <a:r>
              <a:rPr lang="en-US" sz="18607">
                <a:solidFill>
                  <a:srgbClr val="283C4C"/>
                </a:solidFill>
                <a:latin typeface="League Gothic"/>
                <a:ea typeface="League Gothic"/>
                <a:cs typeface="League Gothic"/>
                <a:sym typeface="League Gothic"/>
              </a:rPr>
              <a:t>SMART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4533629" y="3787834"/>
            <a:ext cx="5404269" cy="17732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3034"/>
              </a:lnSpc>
              <a:spcBef>
                <a:spcPct val="0"/>
              </a:spcBef>
            </a:pPr>
            <a:r>
              <a:rPr lang="en-US" b="true" sz="9310" strike="noStrike" u="none">
                <a:solidFill>
                  <a:srgbClr val="0F55A9"/>
                </a:solidFill>
                <a:latin typeface="Akzidenz-Grotesk Heavy"/>
                <a:ea typeface="Akzidenz-Grotesk Heavy"/>
                <a:cs typeface="Akzidenz-Grotesk Heavy"/>
                <a:sym typeface="Akzidenz-Grotesk Heavy"/>
              </a:rPr>
              <a:t>HOUSE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4533629" y="5666880"/>
            <a:ext cx="5243549" cy="26850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44"/>
              </a:lnSpc>
            </a:pPr>
            <a:r>
              <a:rPr lang="en-US" sz="3700" b="true">
                <a:solidFill>
                  <a:srgbClr val="283C4C"/>
                </a:solidFill>
                <a:latin typeface="Akzidenz-Grotesk Heavy"/>
                <a:ea typeface="Akzidenz-Grotesk Heavy"/>
                <a:cs typeface="Akzidenz-Grotesk Heavy"/>
                <a:sym typeface="Akzidenz-Grotesk Heavy"/>
              </a:rPr>
              <a:t>David Arpone</a:t>
            </a:r>
          </a:p>
          <a:p>
            <a:pPr algn="l">
              <a:lnSpc>
                <a:spcPts val="4144"/>
              </a:lnSpc>
            </a:pPr>
            <a:r>
              <a:rPr lang="en-US" sz="3700" b="true">
                <a:solidFill>
                  <a:srgbClr val="283C4C"/>
                </a:solidFill>
                <a:latin typeface="Akzidenz-Grotesk Heavy"/>
                <a:ea typeface="Akzidenz-Grotesk Heavy"/>
                <a:cs typeface="Akzidenz-Grotesk Heavy"/>
                <a:sym typeface="Akzidenz-Grotesk Heavy"/>
              </a:rPr>
              <a:t>Juan Andres Soldi</a:t>
            </a:r>
          </a:p>
          <a:p>
            <a:pPr algn="l">
              <a:lnSpc>
                <a:spcPts val="4144"/>
              </a:lnSpc>
            </a:pPr>
            <a:r>
              <a:rPr lang="en-US" sz="3700" b="true">
                <a:solidFill>
                  <a:srgbClr val="283C4C"/>
                </a:solidFill>
                <a:latin typeface="Akzidenz-Grotesk Heavy"/>
                <a:ea typeface="Akzidenz-Grotesk Heavy"/>
                <a:cs typeface="Akzidenz-Grotesk Heavy"/>
                <a:sym typeface="Akzidenz-Grotesk Heavy"/>
              </a:rPr>
              <a:t>Gonzalo Iloro</a:t>
            </a:r>
          </a:p>
          <a:p>
            <a:pPr algn="l">
              <a:lnSpc>
                <a:spcPts val="4144"/>
              </a:lnSpc>
            </a:pPr>
            <a:r>
              <a:rPr lang="en-US" sz="3700" b="true">
                <a:solidFill>
                  <a:srgbClr val="283C4C"/>
                </a:solidFill>
                <a:latin typeface="Akzidenz-Grotesk Heavy"/>
                <a:ea typeface="Akzidenz-Grotesk Heavy"/>
                <a:cs typeface="Akzidenz-Grotesk Heavy"/>
                <a:sym typeface="Akzidenz-Grotesk Heavy"/>
              </a:rPr>
              <a:t>Santiago Lacourrege</a:t>
            </a:r>
          </a:p>
          <a:p>
            <a:pPr algn="l">
              <a:lnSpc>
                <a:spcPts val="4032"/>
              </a:lnSpc>
            </a:pPr>
            <a:r>
              <a:rPr lang="en-US" sz="3600" b="true">
                <a:solidFill>
                  <a:srgbClr val="283C4C"/>
                </a:solidFill>
                <a:latin typeface="Akzidenz-Grotesk Heavy"/>
                <a:ea typeface="Akzidenz-Grotesk Heavy"/>
                <a:cs typeface="Akzidenz-Grotesk Heavy"/>
                <a:sym typeface="Akzidenz-Grotesk Heavy"/>
              </a:rPr>
              <a:t>Manuel Fernández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6144337"/>
            <a:ext cx="4559109" cy="809328"/>
            <a:chOff x="0" y="0"/>
            <a:chExt cx="1200753" cy="21315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00753" cy="213156"/>
            </a:xfrm>
            <a:custGeom>
              <a:avLst/>
              <a:gdLst/>
              <a:ahLst/>
              <a:cxnLst/>
              <a:rect r="r" b="b" t="t" l="l"/>
              <a:pathLst>
                <a:path h="213156" w="1200753">
                  <a:moveTo>
                    <a:pt x="106578" y="0"/>
                  </a:moveTo>
                  <a:lnTo>
                    <a:pt x="1094175" y="0"/>
                  </a:lnTo>
                  <a:cubicBezTo>
                    <a:pt x="1153036" y="0"/>
                    <a:pt x="1200753" y="47717"/>
                    <a:pt x="1200753" y="106578"/>
                  </a:cubicBezTo>
                  <a:lnTo>
                    <a:pt x="1200753" y="106578"/>
                  </a:lnTo>
                  <a:cubicBezTo>
                    <a:pt x="1200753" y="134845"/>
                    <a:pt x="1189524" y="161953"/>
                    <a:pt x="1169537" y="181940"/>
                  </a:cubicBezTo>
                  <a:cubicBezTo>
                    <a:pt x="1149550" y="201928"/>
                    <a:pt x="1122441" y="213156"/>
                    <a:pt x="1094175" y="213156"/>
                  </a:cubicBezTo>
                  <a:lnTo>
                    <a:pt x="106578" y="213156"/>
                  </a:lnTo>
                  <a:cubicBezTo>
                    <a:pt x="47717" y="213156"/>
                    <a:pt x="0" y="165440"/>
                    <a:pt x="0" y="106578"/>
                  </a:cubicBezTo>
                  <a:lnTo>
                    <a:pt x="0" y="106578"/>
                  </a:lnTo>
                  <a:cubicBezTo>
                    <a:pt x="0" y="47717"/>
                    <a:pt x="47717" y="0"/>
                    <a:pt x="106578" y="0"/>
                  </a:cubicBezTo>
                  <a:close/>
                </a:path>
              </a:pathLst>
            </a:custGeom>
            <a:solidFill>
              <a:srgbClr val="AFC8E1"/>
            </a:solidFill>
            <a:ln cap="rnd">
              <a:noFill/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200753" cy="2703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64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5738051" y="6105740"/>
            <a:ext cx="6710940" cy="809328"/>
            <a:chOff x="0" y="0"/>
            <a:chExt cx="1767490" cy="21315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767490" cy="213156"/>
            </a:xfrm>
            <a:custGeom>
              <a:avLst/>
              <a:gdLst/>
              <a:ahLst/>
              <a:cxnLst/>
              <a:rect r="r" b="b" t="t" l="l"/>
              <a:pathLst>
                <a:path h="213156" w="1767490">
                  <a:moveTo>
                    <a:pt x="106578" y="0"/>
                  </a:moveTo>
                  <a:lnTo>
                    <a:pt x="1660912" y="0"/>
                  </a:lnTo>
                  <a:cubicBezTo>
                    <a:pt x="1719774" y="0"/>
                    <a:pt x="1767490" y="47717"/>
                    <a:pt x="1767490" y="106578"/>
                  </a:cubicBezTo>
                  <a:lnTo>
                    <a:pt x="1767490" y="106578"/>
                  </a:lnTo>
                  <a:cubicBezTo>
                    <a:pt x="1767490" y="134845"/>
                    <a:pt x="1756262" y="161953"/>
                    <a:pt x="1736274" y="181940"/>
                  </a:cubicBezTo>
                  <a:cubicBezTo>
                    <a:pt x="1716287" y="201928"/>
                    <a:pt x="1689178" y="213156"/>
                    <a:pt x="1660912" y="213156"/>
                  </a:cubicBezTo>
                  <a:lnTo>
                    <a:pt x="106578" y="213156"/>
                  </a:lnTo>
                  <a:cubicBezTo>
                    <a:pt x="47717" y="213156"/>
                    <a:pt x="0" y="165440"/>
                    <a:pt x="0" y="106578"/>
                  </a:cubicBezTo>
                  <a:lnTo>
                    <a:pt x="0" y="106578"/>
                  </a:lnTo>
                  <a:cubicBezTo>
                    <a:pt x="0" y="47717"/>
                    <a:pt x="47717" y="0"/>
                    <a:pt x="106578" y="0"/>
                  </a:cubicBezTo>
                  <a:close/>
                </a:path>
              </a:pathLst>
            </a:custGeom>
            <a:solidFill>
              <a:srgbClr val="AFC8E1"/>
            </a:solidFill>
            <a:ln cap="rnd">
              <a:noFill/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1767490" cy="2703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64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2700191" y="6105740"/>
            <a:ext cx="4559109" cy="809328"/>
            <a:chOff x="0" y="0"/>
            <a:chExt cx="1200753" cy="21315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00753" cy="213156"/>
            </a:xfrm>
            <a:custGeom>
              <a:avLst/>
              <a:gdLst/>
              <a:ahLst/>
              <a:cxnLst/>
              <a:rect r="r" b="b" t="t" l="l"/>
              <a:pathLst>
                <a:path h="213156" w="1200753">
                  <a:moveTo>
                    <a:pt x="106578" y="0"/>
                  </a:moveTo>
                  <a:lnTo>
                    <a:pt x="1094175" y="0"/>
                  </a:lnTo>
                  <a:cubicBezTo>
                    <a:pt x="1153036" y="0"/>
                    <a:pt x="1200753" y="47717"/>
                    <a:pt x="1200753" y="106578"/>
                  </a:cubicBezTo>
                  <a:lnTo>
                    <a:pt x="1200753" y="106578"/>
                  </a:lnTo>
                  <a:cubicBezTo>
                    <a:pt x="1200753" y="134845"/>
                    <a:pt x="1189524" y="161953"/>
                    <a:pt x="1169537" y="181940"/>
                  </a:cubicBezTo>
                  <a:cubicBezTo>
                    <a:pt x="1149550" y="201928"/>
                    <a:pt x="1122441" y="213156"/>
                    <a:pt x="1094175" y="213156"/>
                  </a:cubicBezTo>
                  <a:lnTo>
                    <a:pt x="106578" y="213156"/>
                  </a:lnTo>
                  <a:cubicBezTo>
                    <a:pt x="47717" y="213156"/>
                    <a:pt x="0" y="165440"/>
                    <a:pt x="0" y="106578"/>
                  </a:cubicBezTo>
                  <a:lnTo>
                    <a:pt x="0" y="106578"/>
                  </a:lnTo>
                  <a:cubicBezTo>
                    <a:pt x="0" y="47717"/>
                    <a:pt x="47717" y="0"/>
                    <a:pt x="106578" y="0"/>
                  </a:cubicBezTo>
                  <a:close/>
                </a:path>
              </a:pathLst>
            </a:custGeom>
            <a:solidFill>
              <a:srgbClr val="AFC8E1"/>
            </a:solidFill>
            <a:ln cap="rnd">
              <a:noFill/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1200753" cy="2703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640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0635832" y="1028700"/>
            <a:ext cx="6623468" cy="4421165"/>
          </a:xfrm>
          <a:custGeom>
            <a:avLst/>
            <a:gdLst/>
            <a:ahLst/>
            <a:cxnLst/>
            <a:rect r="r" b="b" t="t" l="l"/>
            <a:pathLst>
              <a:path h="4421165" w="6623468">
                <a:moveTo>
                  <a:pt x="0" y="0"/>
                </a:moveTo>
                <a:lnTo>
                  <a:pt x="6623468" y="0"/>
                </a:lnTo>
                <a:lnTo>
                  <a:pt x="6623468" y="4421165"/>
                </a:lnTo>
                <a:lnTo>
                  <a:pt x="0" y="44211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283413" y="914400"/>
            <a:ext cx="10553887" cy="30454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69"/>
              </a:lnSpc>
            </a:pPr>
            <a:r>
              <a:rPr lang="en-US" sz="6499" b="true">
                <a:solidFill>
                  <a:srgbClr val="283C4C"/>
                </a:solidFill>
                <a:latin typeface="Akzidenz-Grotesk Heavy"/>
                <a:ea typeface="Akzidenz-Grotesk Heavy"/>
                <a:cs typeface="Akzidenz-Grotesk Heavy"/>
                <a:sym typeface="Akzidenz-Grotesk Heavy"/>
              </a:rPr>
              <a:t>¿Cerraste con llave?</a:t>
            </a:r>
          </a:p>
          <a:p>
            <a:pPr algn="l">
              <a:lnSpc>
                <a:spcPts val="7669"/>
              </a:lnSpc>
            </a:pPr>
            <a:r>
              <a:rPr lang="en-US" sz="6499" b="true">
                <a:solidFill>
                  <a:srgbClr val="283C4C"/>
                </a:solidFill>
                <a:latin typeface="Akzidenz-Grotesk Heavy"/>
                <a:ea typeface="Akzidenz-Grotesk Heavy"/>
                <a:cs typeface="Akzidenz-Grotesk Heavy"/>
                <a:sym typeface="Akzidenz-Grotesk Heavy"/>
              </a:rPr>
              <a:t>¿Apagaste todas las luces?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33892" y="6265930"/>
            <a:ext cx="3948725" cy="4317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 b="true">
                <a:solidFill>
                  <a:srgbClr val="192F40"/>
                </a:solidFill>
                <a:latin typeface="Aileron Heavy"/>
                <a:ea typeface="Aileron Heavy"/>
                <a:cs typeface="Aileron Heavy"/>
                <a:sym typeface="Aileron Heavy"/>
              </a:rPr>
              <a:t>Falta de tiempo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341493" y="6265930"/>
            <a:ext cx="5605014" cy="4317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 b="true">
                <a:solidFill>
                  <a:srgbClr val="192F40"/>
                </a:solidFill>
                <a:latin typeface="Aileron Heavy"/>
                <a:ea typeface="Aileron Heavy"/>
                <a:cs typeface="Aileron Heavy"/>
                <a:sym typeface="Aileron Heavy"/>
              </a:rPr>
              <a:t>Facturas eléctricas excesivas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005383" y="6265930"/>
            <a:ext cx="3948725" cy="4317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 b="true">
                <a:solidFill>
                  <a:srgbClr val="192F40"/>
                </a:solidFill>
                <a:latin typeface="Aileron Heavy"/>
                <a:ea typeface="Aileron Heavy"/>
                <a:cs typeface="Aileron Heavy"/>
                <a:sym typeface="Aileron Heavy"/>
              </a:rPr>
              <a:t>Inseguridad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83413" y="3989178"/>
            <a:ext cx="8844982" cy="19349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42"/>
              </a:lnSpc>
            </a:pPr>
            <a:r>
              <a:rPr lang="en-US" sz="2244" b="true">
                <a:solidFill>
                  <a:srgbClr val="283C4C"/>
                </a:solidFill>
                <a:latin typeface="Aileron Bold"/>
                <a:ea typeface="Aileron Bold"/>
                <a:cs typeface="Aileron Bold"/>
                <a:sym typeface="Aileron Bold"/>
              </a:rPr>
              <a:t>¿Cuántas veces saliste apurado de casa y no recordás si apagaste las luces, cerraste las ventanas o activaste la alarma?</a:t>
            </a:r>
          </a:p>
          <a:p>
            <a:pPr algn="just">
              <a:lnSpc>
                <a:spcPts val="3142"/>
              </a:lnSpc>
            </a:pPr>
            <a:r>
              <a:rPr lang="en-US" sz="2244" b="true">
                <a:solidFill>
                  <a:srgbClr val="283C4C"/>
                </a:solidFill>
                <a:latin typeface="Aileron Bold"/>
                <a:ea typeface="Aileron Bold"/>
                <a:cs typeface="Aileron Bold"/>
                <a:sym typeface="Aileron Bold"/>
              </a:rPr>
              <a:t>¿Cuánto tiempo perdés todos los días en tareas del hogar?</a:t>
            </a:r>
          </a:p>
          <a:p>
            <a:pPr algn="just">
              <a:lnSpc>
                <a:spcPts val="3142"/>
              </a:lnSpc>
            </a:pPr>
            <a:r>
              <a:rPr lang="en-US" sz="2244" b="true">
                <a:solidFill>
                  <a:srgbClr val="283C4C"/>
                </a:solidFill>
                <a:latin typeface="Aileron Bold"/>
                <a:ea typeface="Aileron Bold"/>
                <a:cs typeface="Aileron Bold"/>
                <a:sym typeface="Aileron Bold"/>
              </a:rPr>
              <a:t>¿Te gustaría automatizar tu hogar sin instalaciones costosas?</a:t>
            </a:r>
          </a:p>
          <a:p>
            <a:pPr algn="just">
              <a:lnSpc>
                <a:spcPts val="3002"/>
              </a:lnSpc>
            </a:pPr>
          </a:p>
        </p:txBody>
      </p:sp>
      <p:grpSp>
        <p:nvGrpSpPr>
          <p:cNvPr name="Group 17" id="17"/>
          <p:cNvGrpSpPr/>
          <p:nvPr/>
        </p:nvGrpSpPr>
        <p:grpSpPr>
          <a:xfrm rot="0">
            <a:off x="8926403" y="8443710"/>
            <a:ext cx="8332897" cy="809328"/>
            <a:chOff x="0" y="0"/>
            <a:chExt cx="2194672" cy="213156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2194672" cy="213156"/>
            </a:xfrm>
            <a:custGeom>
              <a:avLst/>
              <a:gdLst/>
              <a:ahLst/>
              <a:cxnLst/>
              <a:rect r="r" b="b" t="t" l="l"/>
              <a:pathLst>
                <a:path h="213156" w="2194672">
                  <a:moveTo>
                    <a:pt x="92908" y="0"/>
                  </a:moveTo>
                  <a:lnTo>
                    <a:pt x="2101765" y="0"/>
                  </a:lnTo>
                  <a:cubicBezTo>
                    <a:pt x="2153076" y="0"/>
                    <a:pt x="2194672" y="41596"/>
                    <a:pt x="2194672" y="92908"/>
                  </a:cubicBezTo>
                  <a:lnTo>
                    <a:pt x="2194672" y="120249"/>
                  </a:lnTo>
                  <a:cubicBezTo>
                    <a:pt x="2194672" y="171560"/>
                    <a:pt x="2153076" y="213156"/>
                    <a:pt x="2101765" y="213156"/>
                  </a:cubicBezTo>
                  <a:lnTo>
                    <a:pt x="92908" y="213156"/>
                  </a:lnTo>
                  <a:cubicBezTo>
                    <a:pt x="41596" y="213156"/>
                    <a:pt x="0" y="171560"/>
                    <a:pt x="0" y="120249"/>
                  </a:cubicBezTo>
                  <a:lnTo>
                    <a:pt x="0" y="92908"/>
                  </a:lnTo>
                  <a:cubicBezTo>
                    <a:pt x="0" y="41596"/>
                    <a:pt x="41596" y="0"/>
                    <a:pt x="92908" y="0"/>
                  </a:cubicBezTo>
                  <a:close/>
                </a:path>
              </a:pathLst>
            </a:custGeom>
            <a:solidFill>
              <a:srgbClr val="AFC8E1"/>
            </a:solidFill>
            <a:ln cap="rnd">
              <a:noFill/>
              <a:prstDash val="solid"/>
              <a:round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57150"/>
              <a:ext cx="2194672" cy="2703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640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20" id="20"/>
          <p:cNvSpPr/>
          <p:nvPr/>
        </p:nvSpPr>
        <p:spPr>
          <a:xfrm flipV="true">
            <a:off x="13919056" y="8848374"/>
            <a:ext cx="3033239" cy="12902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21" id="21"/>
          <p:cNvSpPr txBox="true"/>
          <p:nvPr/>
        </p:nvSpPr>
        <p:spPr>
          <a:xfrm rot="0">
            <a:off x="9970331" y="8616801"/>
            <a:ext cx="3948725" cy="4317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 b="true">
                <a:solidFill>
                  <a:srgbClr val="192F40"/>
                </a:solidFill>
                <a:latin typeface="Aileron Heavy"/>
                <a:ea typeface="Aileron Heavy"/>
                <a:cs typeface="Aileron Heavy"/>
                <a:sym typeface="Aileron Heavy"/>
              </a:rPr>
              <a:t>Tenemos lo que buscás</a:t>
            </a:r>
          </a:p>
        </p:txBody>
      </p:sp>
      <p:sp>
        <p:nvSpPr>
          <p:cNvPr name="Freeform 22" id="22"/>
          <p:cNvSpPr/>
          <p:nvPr/>
        </p:nvSpPr>
        <p:spPr>
          <a:xfrm flipH="false" flipV="false" rot="0">
            <a:off x="7877418" y="7997547"/>
            <a:ext cx="2533164" cy="1727456"/>
          </a:xfrm>
          <a:custGeom>
            <a:avLst/>
            <a:gdLst/>
            <a:ahLst/>
            <a:cxnLst/>
            <a:rect r="r" b="b" t="t" l="l"/>
            <a:pathLst>
              <a:path h="1727456" w="2533164">
                <a:moveTo>
                  <a:pt x="0" y="0"/>
                </a:moveTo>
                <a:lnTo>
                  <a:pt x="2533164" y="0"/>
                </a:lnTo>
                <a:lnTo>
                  <a:pt x="2533164" y="1727456"/>
                </a:lnTo>
                <a:lnTo>
                  <a:pt x="0" y="17274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2085" r="0" b="-34555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038311" y="4860538"/>
            <a:ext cx="3063944" cy="809328"/>
            <a:chOff x="0" y="0"/>
            <a:chExt cx="806965" cy="21315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06965" cy="213156"/>
            </a:xfrm>
            <a:custGeom>
              <a:avLst/>
              <a:gdLst/>
              <a:ahLst/>
              <a:cxnLst/>
              <a:rect r="r" b="b" t="t" l="l"/>
              <a:pathLst>
                <a:path h="213156" w="806965">
                  <a:moveTo>
                    <a:pt x="106578" y="0"/>
                  </a:moveTo>
                  <a:lnTo>
                    <a:pt x="700386" y="0"/>
                  </a:lnTo>
                  <a:cubicBezTo>
                    <a:pt x="759248" y="0"/>
                    <a:pt x="806965" y="47717"/>
                    <a:pt x="806965" y="106578"/>
                  </a:cubicBezTo>
                  <a:lnTo>
                    <a:pt x="806965" y="106578"/>
                  </a:lnTo>
                  <a:cubicBezTo>
                    <a:pt x="806965" y="134845"/>
                    <a:pt x="795736" y="161953"/>
                    <a:pt x="775749" y="181940"/>
                  </a:cubicBezTo>
                  <a:cubicBezTo>
                    <a:pt x="755761" y="201928"/>
                    <a:pt x="728653" y="213156"/>
                    <a:pt x="700386" y="213156"/>
                  </a:cubicBezTo>
                  <a:lnTo>
                    <a:pt x="106578" y="213156"/>
                  </a:lnTo>
                  <a:cubicBezTo>
                    <a:pt x="47717" y="213156"/>
                    <a:pt x="0" y="165440"/>
                    <a:pt x="0" y="106578"/>
                  </a:cubicBezTo>
                  <a:lnTo>
                    <a:pt x="0" y="106578"/>
                  </a:lnTo>
                  <a:cubicBezTo>
                    <a:pt x="0" y="47717"/>
                    <a:pt x="47717" y="0"/>
                    <a:pt x="106578" y="0"/>
                  </a:cubicBezTo>
                  <a:close/>
                </a:path>
              </a:pathLst>
            </a:custGeom>
            <a:solidFill>
              <a:srgbClr val="788593"/>
            </a:solidFill>
            <a:ln cap="rnd">
              <a:noFill/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806965" cy="2703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64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2038311" y="5821135"/>
            <a:ext cx="3063944" cy="809328"/>
            <a:chOff x="0" y="0"/>
            <a:chExt cx="806965" cy="21315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06965" cy="213156"/>
            </a:xfrm>
            <a:custGeom>
              <a:avLst/>
              <a:gdLst/>
              <a:ahLst/>
              <a:cxnLst/>
              <a:rect r="r" b="b" t="t" l="l"/>
              <a:pathLst>
                <a:path h="213156" w="806965">
                  <a:moveTo>
                    <a:pt x="106578" y="0"/>
                  </a:moveTo>
                  <a:lnTo>
                    <a:pt x="700386" y="0"/>
                  </a:lnTo>
                  <a:cubicBezTo>
                    <a:pt x="759248" y="0"/>
                    <a:pt x="806965" y="47717"/>
                    <a:pt x="806965" y="106578"/>
                  </a:cubicBezTo>
                  <a:lnTo>
                    <a:pt x="806965" y="106578"/>
                  </a:lnTo>
                  <a:cubicBezTo>
                    <a:pt x="806965" y="134845"/>
                    <a:pt x="795736" y="161953"/>
                    <a:pt x="775749" y="181940"/>
                  </a:cubicBezTo>
                  <a:cubicBezTo>
                    <a:pt x="755761" y="201928"/>
                    <a:pt x="728653" y="213156"/>
                    <a:pt x="700386" y="213156"/>
                  </a:cubicBezTo>
                  <a:lnTo>
                    <a:pt x="106578" y="213156"/>
                  </a:lnTo>
                  <a:cubicBezTo>
                    <a:pt x="47717" y="213156"/>
                    <a:pt x="0" y="165440"/>
                    <a:pt x="0" y="106578"/>
                  </a:cubicBezTo>
                  <a:lnTo>
                    <a:pt x="0" y="106578"/>
                  </a:lnTo>
                  <a:cubicBezTo>
                    <a:pt x="0" y="47717"/>
                    <a:pt x="47717" y="0"/>
                    <a:pt x="106578" y="0"/>
                  </a:cubicBezTo>
                  <a:close/>
                </a:path>
              </a:pathLst>
            </a:custGeom>
            <a:solidFill>
              <a:srgbClr val="788593"/>
            </a:solidFill>
            <a:ln cap="rnd">
              <a:noFill/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806965" cy="2703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64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2038311" y="6781733"/>
            <a:ext cx="3063944" cy="809328"/>
            <a:chOff x="0" y="0"/>
            <a:chExt cx="806965" cy="21315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06965" cy="213156"/>
            </a:xfrm>
            <a:custGeom>
              <a:avLst/>
              <a:gdLst/>
              <a:ahLst/>
              <a:cxnLst/>
              <a:rect r="r" b="b" t="t" l="l"/>
              <a:pathLst>
                <a:path h="213156" w="806965">
                  <a:moveTo>
                    <a:pt x="106578" y="0"/>
                  </a:moveTo>
                  <a:lnTo>
                    <a:pt x="700386" y="0"/>
                  </a:lnTo>
                  <a:cubicBezTo>
                    <a:pt x="759248" y="0"/>
                    <a:pt x="806965" y="47717"/>
                    <a:pt x="806965" y="106578"/>
                  </a:cubicBezTo>
                  <a:lnTo>
                    <a:pt x="806965" y="106578"/>
                  </a:lnTo>
                  <a:cubicBezTo>
                    <a:pt x="806965" y="134845"/>
                    <a:pt x="795736" y="161953"/>
                    <a:pt x="775749" y="181940"/>
                  </a:cubicBezTo>
                  <a:cubicBezTo>
                    <a:pt x="755761" y="201928"/>
                    <a:pt x="728653" y="213156"/>
                    <a:pt x="700386" y="213156"/>
                  </a:cubicBezTo>
                  <a:lnTo>
                    <a:pt x="106578" y="213156"/>
                  </a:lnTo>
                  <a:cubicBezTo>
                    <a:pt x="47717" y="213156"/>
                    <a:pt x="0" y="165440"/>
                    <a:pt x="0" y="106578"/>
                  </a:cubicBezTo>
                  <a:lnTo>
                    <a:pt x="0" y="106578"/>
                  </a:lnTo>
                  <a:cubicBezTo>
                    <a:pt x="0" y="47717"/>
                    <a:pt x="47717" y="0"/>
                    <a:pt x="106578" y="0"/>
                  </a:cubicBezTo>
                  <a:close/>
                </a:path>
              </a:pathLst>
            </a:custGeom>
            <a:solidFill>
              <a:srgbClr val="788593"/>
            </a:solidFill>
            <a:ln cap="rnd">
              <a:noFill/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806965" cy="2703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64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028700" y="4860538"/>
            <a:ext cx="809328" cy="809328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88593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028700" y="5821135"/>
            <a:ext cx="809328" cy="809328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88593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028700" y="6781733"/>
            <a:ext cx="809328" cy="809328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88593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sp>
        <p:nvSpPr>
          <p:cNvPr name="Freeform 20" id="20"/>
          <p:cNvSpPr/>
          <p:nvPr/>
        </p:nvSpPr>
        <p:spPr>
          <a:xfrm flipH="false" flipV="false" rot="0">
            <a:off x="1227801" y="5059639"/>
            <a:ext cx="411126" cy="411126"/>
          </a:xfrm>
          <a:custGeom>
            <a:avLst/>
            <a:gdLst/>
            <a:ahLst/>
            <a:cxnLst/>
            <a:rect r="r" b="b" t="t" l="l"/>
            <a:pathLst>
              <a:path h="411126" w="411126">
                <a:moveTo>
                  <a:pt x="0" y="0"/>
                </a:moveTo>
                <a:lnTo>
                  <a:pt x="411126" y="0"/>
                </a:lnTo>
                <a:lnTo>
                  <a:pt x="411126" y="411126"/>
                </a:lnTo>
                <a:lnTo>
                  <a:pt x="0" y="4111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227801" y="6020237"/>
            <a:ext cx="411126" cy="411126"/>
          </a:xfrm>
          <a:custGeom>
            <a:avLst/>
            <a:gdLst/>
            <a:ahLst/>
            <a:cxnLst/>
            <a:rect r="r" b="b" t="t" l="l"/>
            <a:pathLst>
              <a:path h="411126" w="411126">
                <a:moveTo>
                  <a:pt x="0" y="0"/>
                </a:moveTo>
                <a:lnTo>
                  <a:pt x="411126" y="0"/>
                </a:lnTo>
                <a:lnTo>
                  <a:pt x="411126" y="411125"/>
                </a:lnTo>
                <a:lnTo>
                  <a:pt x="0" y="4111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227801" y="6980835"/>
            <a:ext cx="411126" cy="411126"/>
          </a:xfrm>
          <a:custGeom>
            <a:avLst/>
            <a:gdLst/>
            <a:ahLst/>
            <a:cxnLst/>
            <a:rect r="r" b="b" t="t" l="l"/>
            <a:pathLst>
              <a:path h="411126" w="411126">
                <a:moveTo>
                  <a:pt x="0" y="0"/>
                </a:moveTo>
                <a:lnTo>
                  <a:pt x="411126" y="0"/>
                </a:lnTo>
                <a:lnTo>
                  <a:pt x="411126" y="411125"/>
                </a:lnTo>
                <a:lnTo>
                  <a:pt x="0" y="4111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1103393" y="1028700"/>
            <a:ext cx="3998861" cy="1187455"/>
          </a:xfrm>
          <a:custGeom>
            <a:avLst/>
            <a:gdLst/>
            <a:ahLst/>
            <a:cxnLst/>
            <a:rect r="r" b="b" t="t" l="l"/>
            <a:pathLst>
              <a:path h="1187455" w="3998861">
                <a:moveTo>
                  <a:pt x="0" y="0"/>
                </a:moveTo>
                <a:lnTo>
                  <a:pt x="3998861" y="0"/>
                </a:lnTo>
                <a:lnTo>
                  <a:pt x="3998861" y="1187455"/>
                </a:lnTo>
                <a:lnTo>
                  <a:pt x="0" y="11874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4" id="24"/>
          <p:cNvGrpSpPr/>
          <p:nvPr/>
        </p:nvGrpSpPr>
        <p:grpSpPr>
          <a:xfrm rot="0">
            <a:off x="2075657" y="7743461"/>
            <a:ext cx="3063944" cy="809328"/>
            <a:chOff x="0" y="0"/>
            <a:chExt cx="806965" cy="213156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806965" cy="213156"/>
            </a:xfrm>
            <a:custGeom>
              <a:avLst/>
              <a:gdLst/>
              <a:ahLst/>
              <a:cxnLst/>
              <a:rect r="r" b="b" t="t" l="l"/>
              <a:pathLst>
                <a:path h="213156" w="806965">
                  <a:moveTo>
                    <a:pt x="106578" y="0"/>
                  </a:moveTo>
                  <a:lnTo>
                    <a:pt x="700386" y="0"/>
                  </a:lnTo>
                  <a:cubicBezTo>
                    <a:pt x="759248" y="0"/>
                    <a:pt x="806965" y="47717"/>
                    <a:pt x="806965" y="106578"/>
                  </a:cubicBezTo>
                  <a:lnTo>
                    <a:pt x="806965" y="106578"/>
                  </a:lnTo>
                  <a:cubicBezTo>
                    <a:pt x="806965" y="134845"/>
                    <a:pt x="795736" y="161953"/>
                    <a:pt x="775749" y="181940"/>
                  </a:cubicBezTo>
                  <a:cubicBezTo>
                    <a:pt x="755761" y="201928"/>
                    <a:pt x="728653" y="213156"/>
                    <a:pt x="700386" y="213156"/>
                  </a:cubicBezTo>
                  <a:lnTo>
                    <a:pt x="106578" y="213156"/>
                  </a:lnTo>
                  <a:cubicBezTo>
                    <a:pt x="47717" y="213156"/>
                    <a:pt x="0" y="165440"/>
                    <a:pt x="0" y="106578"/>
                  </a:cubicBezTo>
                  <a:lnTo>
                    <a:pt x="0" y="106578"/>
                  </a:lnTo>
                  <a:cubicBezTo>
                    <a:pt x="0" y="47717"/>
                    <a:pt x="47717" y="0"/>
                    <a:pt x="106578" y="0"/>
                  </a:cubicBezTo>
                  <a:close/>
                </a:path>
              </a:pathLst>
            </a:custGeom>
            <a:solidFill>
              <a:srgbClr val="788593"/>
            </a:solidFill>
            <a:ln cap="rnd">
              <a:noFill/>
              <a:prstDash val="solid"/>
              <a:round/>
            </a:ln>
          </p:spPr>
        </p:sp>
        <p:sp>
          <p:nvSpPr>
            <p:cNvPr name="TextBox 26" id="26"/>
            <p:cNvSpPr txBox="true"/>
            <p:nvPr/>
          </p:nvSpPr>
          <p:spPr>
            <a:xfrm>
              <a:off x="0" y="-57150"/>
              <a:ext cx="806965" cy="2703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64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1066047" y="7743461"/>
            <a:ext cx="809328" cy="809328"/>
            <a:chOff x="0" y="0"/>
            <a:chExt cx="812800" cy="8128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88593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sp>
        <p:nvSpPr>
          <p:cNvPr name="Freeform 30" id="30"/>
          <p:cNvSpPr/>
          <p:nvPr/>
        </p:nvSpPr>
        <p:spPr>
          <a:xfrm flipH="false" flipV="false" rot="0">
            <a:off x="1265148" y="7942563"/>
            <a:ext cx="411126" cy="411126"/>
          </a:xfrm>
          <a:custGeom>
            <a:avLst/>
            <a:gdLst/>
            <a:ahLst/>
            <a:cxnLst/>
            <a:rect r="r" b="b" t="t" l="l"/>
            <a:pathLst>
              <a:path h="411126" w="411126">
                <a:moveTo>
                  <a:pt x="0" y="0"/>
                </a:moveTo>
                <a:lnTo>
                  <a:pt x="411125" y="0"/>
                </a:lnTo>
                <a:lnTo>
                  <a:pt x="411125" y="411125"/>
                </a:lnTo>
                <a:lnTo>
                  <a:pt x="0" y="4111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6604034" y="4502783"/>
            <a:ext cx="9794435" cy="4897217"/>
          </a:xfrm>
          <a:custGeom>
            <a:avLst/>
            <a:gdLst/>
            <a:ahLst/>
            <a:cxnLst/>
            <a:rect r="r" b="b" t="t" l="l"/>
            <a:pathLst>
              <a:path h="4897217" w="9794435">
                <a:moveTo>
                  <a:pt x="0" y="0"/>
                </a:moveTo>
                <a:lnTo>
                  <a:pt x="9794435" y="0"/>
                </a:lnTo>
                <a:lnTo>
                  <a:pt x="9794435" y="4897218"/>
                </a:lnTo>
                <a:lnTo>
                  <a:pt x="0" y="489721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32" id="32"/>
          <p:cNvSpPr txBox="true"/>
          <p:nvPr/>
        </p:nvSpPr>
        <p:spPr>
          <a:xfrm rot="0">
            <a:off x="9683229" y="914400"/>
            <a:ext cx="7576071" cy="2073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7669"/>
              </a:lnSpc>
              <a:spcBef>
                <a:spcPct val="0"/>
              </a:spcBef>
            </a:pPr>
            <a:r>
              <a:rPr lang="en-US" b="true" sz="6499">
                <a:solidFill>
                  <a:srgbClr val="283C4C"/>
                </a:solidFill>
                <a:latin typeface="Akzidenz-Grotesk Heavy"/>
                <a:ea typeface="Akzidenz-Grotesk Heavy"/>
                <a:cs typeface="Akzidenz-Grotesk Heavy"/>
                <a:sym typeface="Akzidenz-Grotesk Heavy"/>
              </a:rPr>
              <a:t>¿D</a:t>
            </a:r>
            <a:r>
              <a:rPr lang="en-US" b="true" sz="6499" strike="noStrike" u="none">
                <a:solidFill>
                  <a:srgbClr val="283C4C"/>
                </a:solidFill>
                <a:latin typeface="Akzidenz-Grotesk Heavy"/>
                <a:ea typeface="Akzidenz-Grotesk Heavy"/>
                <a:cs typeface="Akzidenz-Grotesk Heavy"/>
                <a:sym typeface="Akzidenz-Grotesk Heavy"/>
              </a:rPr>
              <a:t>e qué se trata Smart House?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028700" y="2950210"/>
            <a:ext cx="8775759" cy="15525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80"/>
              </a:lnSpc>
            </a:pPr>
            <a:r>
              <a:rPr lang="en-US" sz="2200" b="true">
                <a:solidFill>
                  <a:srgbClr val="283C4C"/>
                </a:solidFill>
                <a:latin typeface="Aileron Bold"/>
                <a:ea typeface="Aileron Bold"/>
                <a:cs typeface="Aileron Bold"/>
                <a:sym typeface="Aileron Bold"/>
              </a:rPr>
              <a:t>Smart House es un sistema de domótica que permite controlar iluminación, climatización, seguridad y entretenimiento del hogar desde dispositivos móviles en todo momento y en todo lugar.</a:t>
            </a:r>
          </a:p>
          <a:p>
            <a:pPr algn="just">
              <a:lnSpc>
                <a:spcPts val="3220"/>
              </a:lnSpc>
            </a:pPr>
          </a:p>
        </p:txBody>
      </p:sp>
      <p:sp>
        <p:nvSpPr>
          <p:cNvPr name="TextBox 34" id="34"/>
          <p:cNvSpPr txBox="true"/>
          <p:nvPr/>
        </p:nvSpPr>
        <p:spPr>
          <a:xfrm rot="0">
            <a:off x="2677748" y="5020728"/>
            <a:ext cx="1968640" cy="4317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 b="true">
                <a:solidFill>
                  <a:srgbClr val="FDFDF5"/>
                </a:solidFill>
                <a:latin typeface="Aileron Heavy"/>
                <a:ea typeface="Aileron Heavy"/>
                <a:cs typeface="Aileron Heavy"/>
                <a:sym typeface="Aileron Heavy"/>
              </a:rPr>
              <a:t>Confort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2391111" y="6009089"/>
            <a:ext cx="2541913" cy="4057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60"/>
              </a:lnSpc>
            </a:pPr>
            <a:r>
              <a:rPr lang="en-US" sz="2400" b="true">
                <a:solidFill>
                  <a:srgbClr val="FDFDF5"/>
                </a:solidFill>
                <a:latin typeface="Aileron Heavy"/>
                <a:ea typeface="Aileron Heavy"/>
                <a:cs typeface="Aileron Heavy"/>
                <a:sym typeface="Aileron Heavy"/>
              </a:rPr>
              <a:t>Automatización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2677748" y="6941923"/>
            <a:ext cx="1968640" cy="4317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 b="true">
                <a:solidFill>
                  <a:srgbClr val="FDFDF5"/>
                </a:solidFill>
                <a:latin typeface="Aileron Heavy"/>
                <a:ea typeface="Aileron Heavy"/>
                <a:cs typeface="Aileron Heavy"/>
                <a:sym typeface="Aileron Heavy"/>
              </a:rPr>
              <a:t>Eficiencia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2715094" y="7903651"/>
            <a:ext cx="1968640" cy="4317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 b="true">
                <a:solidFill>
                  <a:srgbClr val="FDFDF5"/>
                </a:solidFill>
                <a:latin typeface="Aileron Heavy"/>
                <a:ea typeface="Aileron Heavy"/>
                <a:cs typeface="Aileron Heavy"/>
                <a:sym typeface="Aileron Heavy"/>
              </a:rPr>
              <a:t>Seguridad</a:t>
            </a:r>
          </a:p>
        </p:txBody>
      </p:sp>
      <p:sp>
        <p:nvSpPr>
          <p:cNvPr name="Freeform 38" id="38"/>
          <p:cNvSpPr/>
          <p:nvPr/>
        </p:nvSpPr>
        <p:spPr>
          <a:xfrm flipH="false" flipV="false" rot="0">
            <a:off x="7097932" y="1028700"/>
            <a:ext cx="1796123" cy="1796123"/>
          </a:xfrm>
          <a:custGeom>
            <a:avLst/>
            <a:gdLst/>
            <a:ahLst/>
            <a:cxnLst/>
            <a:rect r="r" b="b" t="t" l="l"/>
            <a:pathLst>
              <a:path h="1796123" w="1796123">
                <a:moveTo>
                  <a:pt x="0" y="0"/>
                </a:moveTo>
                <a:lnTo>
                  <a:pt x="1796124" y="0"/>
                </a:lnTo>
                <a:lnTo>
                  <a:pt x="1796124" y="1796123"/>
                </a:lnTo>
                <a:lnTo>
                  <a:pt x="0" y="179612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935068" y="6432865"/>
            <a:ext cx="5811816" cy="809328"/>
            <a:chOff x="0" y="0"/>
            <a:chExt cx="1530684" cy="21315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530684" cy="213156"/>
            </a:xfrm>
            <a:custGeom>
              <a:avLst/>
              <a:gdLst/>
              <a:ahLst/>
              <a:cxnLst/>
              <a:rect r="r" b="b" t="t" l="l"/>
              <a:pathLst>
                <a:path h="213156" w="1530684">
                  <a:moveTo>
                    <a:pt x="106578" y="0"/>
                  </a:moveTo>
                  <a:lnTo>
                    <a:pt x="1424106" y="0"/>
                  </a:lnTo>
                  <a:cubicBezTo>
                    <a:pt x="1482967" y="0"/>
                    <a:pt x="1530684" y="47717"/>
                    <a:pt x="1530684" y="106578"/>
                  </a:cubicBezTo>
                  <a:lnTo>
                    <a:pt x="1530684" y="106578"/>
                  </a:lnTo>
                  <a:cubicBezTo>
                    <a:pt x="1530684" y="134845"/>
                    <a:pt x="1519455" y="161953"/>
                    <a:pt x="1499468" y="181940"/>
                  </a:cubicBezTo>
                  <a:cubicBezTo>
                    <a:pt x="1479481" y="201928"/>
                    <a:pt x="1452372" y="213156"/>
                    <a:pt x="1424106" y="213156"/>
                  </a:cubicBezTo>
                  <a:lnTo>
                    <a:pt x="106578" y="213156"/>
                  </a:lnTo>
                  <a:cubicBezTo>
                    <a:pt x="47717" y="213156"/>
                    <a:pt x="0" y="165440"/>
                    <a:pt x="0" y="106578"/>
                  </a:cubicBezTo>
                  <a:lnTo>
                    <a:pt x="0" y="106578"/>
                  </a:lnTo>
                  <a:cubicBezTo>
                    <a:pt x="0" y="47717"/>
                    <a:pt x="47717" y="0"/>
                    <a:pt x="106578" y="0"/>
                  </a:cubicBezTo>
                  <a:close/>
                </a:path>
              </a:pathLst>
            </a:custGeom>
            <a:solidFill>
              <a:srgbClr val="788593"/>
            </a:solidFill>
            <a:ln cap="rnd">
              <a:noFill/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530684" cy="2703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64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935068" y="7336468"/>
            <a:ext cx="5811816" cy="809328"/>
            <a:chOff x="0" y="0"/>
            <a:chExt cx="1530684" cy="21315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530684" cy="213156"/>
            </a:xfrm>
            <a:custGeom>
              <a:avLst/>
              <a:gdLst/>
              <a:ahLst/>
              <a:cxnLst/>
              <a:rect r="r" b="b" t="t" l="l"/>
              <a:pathLst>
                <a:path h="213156" w="1530684">
                  <a:moveTo>
                    <a:pt x="106578" y="0"/>
                  </a:moveTo>
                  <a:lnTo>
                    <a:pt x="1424106" y="0"/>
                  </a:lnTo>
                  <a:cubicBezTo>
                    <a:pt x="1482967" y="0"/>
                    <a:pt x="1530684" y="47717"/>
                    <a:pt x="1530684" y="106578"/>
                  </a:cubicBezTo>
                  <a:lnTo>
                    <a:pt x="1530684" y="106578"/>
                  </a:lnTo>
                  <a:cubicBezTo>
                    <a:pt x="1530684" y="134845"/>
                    <a:pt x="1519455" y="161953"/>
                    <a:pt x="1499468" y="181940"/>
                  </a:cubicBezTo>
                  <a:cubicBezTo>
                    <a:pt x="1479481" y="201928"/>
                    <a:pt x="1452372" y="213156"/>
                    <a:pt x="1424106" y="213156"/>
                  </a:cubicBezTo>
                  <a:lnTo>
                    <a:pt x="106578" y="213156"/>
                  </a:lnTo>
                  <a:cubicBezTo>
                    <a:pt x="47717" y="213156"/>
                    <a:pt x="0" y="165440"/>
                    <a:pt x="0" y="106578"/>
                  </a:cubicBezTo>
                  <a:lnTo>
                    <a:pt x="0" y="106578"/>
                  </a:lnTo>
                  <a:cubicBezTo>
                    <a:pt x="0" y="47717"/>
                    <a:pt x="47717" y="0"/>
                    <a:pt x="106578" y="0"/>
                  </a:cubicBezTo>
                  <a:close/>
                </a:path>
              </a:pathLst>
            </a:custGeom>
            <a:solidFill>
              <a:srgbClr val="788593"/>
            </a:solidFill>
            <a:ln cap="rnd">
              <a:noFill/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1530684" cy="2703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64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9935068" y="8241046"/>
            <a:ext cx="5811816" cy="809328"/>
            <a:chOff x="0" y="0"/>
            <a:chExt cx="1530684" cy="21315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530684" cy="213156"/>
            </a:xfrm>
            <a:custGeom>
              <a:avLst/>
              <a:gdLst/>
              <a:ahLst/>
              <a:cxnLst/>
              <a:rect r="r" b="b" t="t" l="l"/>
              <a:pathLst>
                <a:path h="213156" w="1530684">
                  <a:moveTo>
                    <a:pt x="106578" y="0"/>
                  </a:moveTo>
                  <a:lnTo>
                    <a:pt x="1424106" y="0"/>
                  </a:lnTo>
                  <a:cubicBezTo>
                    <a:pt x="1482967" y="0"/>
                    <a:pt x="1530684" y="47717"/>
                    <a:pt x="1530684" y="106578"/>
                  </a:cubicBezTo>
                  <a:lnTo>
                    <a:pt x="1530684" y="106578"/>
                  </a:lnTo>
                  <a:cubicBezTo>
                    <a:pt x="1530684" y="134845"/>
                    <a:pt x="1519455" y="161953"/>
                    <a:pt x="1499468" y="181940"/>
                  </a:cubicBezTo>
                  <a:cubicBezTo>
                    <a:pt x="1479481" y="201928"/>
                    <a:pt x="1452372" y="213156"/>
                    <a:pt x="1424106" y="213156"/>
                  </a:cubicBezTo>
                  <a:lnTo>
                    <a:pt x="106578" y="213156"/>
                  </a:lnTo>
                  <a:cubicBezTo>
                    <a:pt x="47717" y="213156"/>
                    <a:pt x="0" y="165440"/>
                    <a:pt x="0" y="106578"/>
                  </a:cubicBezTo>
                  <a:lnTo>
                    <a:pt x="0" y="106578"/>
                  </a:lnTo>
                  <a:cubicBezTo>
                    <a:pt x="0" y="47717"/>
                    <a:pt x="47717" y="0"/>
                    <a:pt x="106578" y="0"/>
                  </a:cubicBezTo>
                  <a:close/>
                </a:path>
              </a:pathLst>
            </a:custGeom>
            <a:solidFill>
              <a:srgbClr val="788593"/>
            </a:solidFill>
            <a:ln cap="rnd">
              <a:noFill/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1530684" cy="2703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64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028700" y="4460019"/>
            <a:ext cx="8115300" cy="4590356"/>
            <a:chOff x="0" y="0"/>
            <a:chExt cx="1257272" cy="711166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257272" cy="711166"/>
            </a:xfrm>
            <a:custGeom>
              <a:avLst/>
              <a:gdLst/>
              <a:ahLst/>
              <a:cxnLst/>
              <a:rect r="r" b="b" t="t" l="l"/>
              <a:pathLst>
                <a:path h="711166" w="1257272">
                  <a:moveTo>
                    <a:pt x="13356" y="0"/>
                  </a:moveTo>
                  <a:lnTo>
                    <a:pt x="1243916" y="0"/>
                  </a:lnTo>
                  <a:cubicBezTo>
                    <a:pt x="1251293" y="0"/>
                    <a:pt x="1257272" y="5980"/>
                    <a:pt x="1257272" y="13356"/>
                  </a:cubicBezTo>
                  <a:lnTo>
                    <a:pt x="1257272" y="697810"/>
                  </a:lnTo>
                  <a:cubicBezTo>
                    <a:pt x="1257272" y="701352"/>
                    <a:pt x="1255865" y="704750"/>
                    <a:pt x="1253360" y="707254"/>
                  </a:cubicBezTo>
                  <a:cubicBezTo>
                    <a:pt x="1250856" y="709759"/>
                    <a:pt x="1247459" y="711166"/>
                    <a:pt x="1243916" y="711166"/>
                  </a:cubicBezTo>
                  <a:lnTo>
                    <a:pt x="13356" y="711166"/>
                  </a:lnTo>
                  <a:cubicBezTo>
                    <a:pt x="9814" y="711166"/>
                    <a:pt x="6417" y="709759"/>
                    <a:pt x="3912" y="707254"/>
                  </a:cubicBezTo>
                  <a:cubicBezTo>
                    <a:pt x="1407" y="704750"/>
                    <a:pt x="0" y="701352"/>
                    <a:pt x="0" y="697810"/>
                  </a:cubicBezTo>
                  <a:lnTo>
                    <a:pt x="0" y="13356"/>
                  </a:lnTo>
                  <a:cubicBezTo>
                    <a:pt x="0" y="9814"/>
                    <a:pt x="1407" y="6417"/>
                    <a:pt x="3912" y="3912"/>
                  </a:cubicBezTo>
                  <a:cubicBezTo>
                    <a:pt x="6417" y="1407"/>
                    <a:pt x="9814" y="0"/>
                    <a:pt x="13356" y="0"/>
                  </a:cubicBezTo>
                  <a:close/>
                </a:path>
              </a:pathLst>
            </a:custGeom>
            <a:blipFill>
              <a:blip r:embed="rId2"/>
              <a:stretch>
                <a:fillRect l="0" t="-9003" r="0" b="-9003"/>
              </a:stretch>
            </a:blipFill>
          </p:spPr>
        </p:sp>
      </p:grpSp>
      <p:sp>
        <p:nvSpPr>
          <p:cNvPr name="Freeform 13" id="13"/>
          <p:cNvSpPr/>
          <p:nvPr/>
        </p:nvSpPr>
        <p:spPr>
          <a:xfrm flipH="false" flipV="false" rot="0">
            <a:off x="13709926" y="1748688"/>
            <a:ext cx="3549374" cy="1053981"/>
          </a:xfrm>
          <a:custGeom>
            <a:avLst/>
            <a:gdLst/>
            <a:ahLst/>
            <a:cxnLst/>
            <a:rect r="r" b="b" t="t" l="l"/>
            <a:pathLst>
              <a:path h="1053981" w="3549374">
                <a:moveTo>
                  <a:pt x="0" y="0"/>
                </a:moveTo>
                <a:lnTo>
                  <a:pt x="3549374" y="0"/>
                </a:lnTo>
                <a:lnTo>
                  <a:pt x="3549374" y="1053981"/>
                </a:lnTo>
                <a:lnTo>
                  <a:pt x="0" y="105398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5996067" y="7222257"/>
            <a:ext cx="1037749" cy="1037749"/>
          </a:xfrm>
          <a:custGeom>
            <a:avLst/>
            <a:gdLst/>
            <a:ahLst/>
            <a:cxnLst/>
            <a:rect r="r" b="b" t="t" l="l"/>
            <a:pathLst>
              <a:path h="1037749" w="1037749">
                <a:moveTo>
                  <a:pt x="0" y="0"/>
                </a:moveTo>
                <a:lnTo>
                  <a:pt x="1037749" y="0"/>
                </a:lnTo>
                <a:lnTo>
                  <a:pt x="1037749" y="1037749"/>
                </a:lnTo>
                <a:lnTo>
                  <a:pt x="0" y="103774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028700" y="1148045"/>
            <a:ext cx="6767873" cy="2073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69"/>
              </a:lnSpc>
            </a:pPr>
            <a:r>
              <a:rPr lang="en-US" sz="6499" b="true">
                <a:solidFill>
                  <a:srgbClr val="283C4C"/>
                </a:solidFill>
                <a:latin typeface="Akzidenz-Grotesk Heavy"/>
                <a:ea typeface="Akzidenz-Grotesk Heavy"/>
                <a:cs typeface="Akzidenz-Grotesk Heavy"/>
                <a:sym typeface="Akzidenz-Grotesk Heavy"/>
              </a:rPr>
              <a:t>¿Por qué Smart House?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935068" y="4412394"/>
            <a:ext cx="7098748" cy="14801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940"/>
              </a:lnSpc>
            </a:pPr>
            <a:r>
              <a:rPr lang="en-US" sz="2100" b="true">
                <a:solidFill>
                  <a:srgbClr val="283C4C"/>
                </a:solidFill>
                <a:latin typeface="Aileron Bold"/>
                <a:ea typeface="Aileron Bold"/>
                <a:cs typeface="Aileron Bold"/>
                <a:sym typeface="Aileron Bold"/>
              </a:rPr>
              <a:t>Smart house se orienta a simplificar el proceso de instalación y hacer esta tecnología más accesible, ofreciendo paquetes para que el cliente elija facilmente una solucion acorde a sus necesidades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460205" y="6593054"/>
            <a:ext cx="5172379" cy="4317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 b="true">
                <a:solidFill>
                  <a:srgbClr val="FDFDF5"/>
                </a:solidFill>
                <a:latin typeface="Aileron Heavy"/>
                <a:ea typeface="Aileron Heavy"/>
                <a:cs typeface="Aileron Heavy"/>
                <a:sym typeface="Aileron Heavy"/>
              </a:rPr>
              <a:t>Accesibilidad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460205" y="7496658"/>
            <a:ext cx="4242952" cy="4317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 b="true">
                <a:solidFill>
                  <a:srgbClr val="FDFDF5"/>
                </a:solidFill>
                <a:latin typeface="Aileron Heavy"/>
                <a:ea typeface="Aileron Heavy"/>
                <a:cs typeface="Aileron Heavy"/>
                <a:sym typeface="Aileron Heavy"/>
              </a:rPr>
              <a:t>Paquete personalizable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460205" y="8402971"/>
            <a:ext cx="5172379" cy="4317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 b="true">
                <a:solidFill>
                  <a:srgbClr val="FDFDF5"/>
                </a:solidFill>
                <a:latin typeface="Aileron Heavy"/>
                <a:ea typeface="Aileron Heavy"/>
                <a:cs typeface="Aileron Heavy"/>
                <a:sym typeface="Aileron Heavy"/>
              </a:rPr>
              <a:t>Instalación sencilla</a:t>
            </a:r>
          </a:p>
        </p:txBody>
      </p:sp>
      <p:sp>
        <p:nvSpPr>
          <p:cNvPr name="Freeform 20" id="20"/>
          <p:cNvSpPr/>
          <p:nvPr/>
        </p:nvSpPr>
        <p:spPr>
          <a:xfrm flipH="false" flipV="false" rot="0">
            <a:off x="7689478" y="1243481"/>
            <a:ext cx="2909044" cy="1997338"/>
          </a:xfrm>
          <a:custGeom>
            <a:avLst/>
            <a:gdLst/>
            <a:ahLst/>
            <a:cxnLst/>
            <a:rect r="r" b="b" t="t" l="l"/>
            <a:pathLst>
              <a:path h="1997338" w="2909044">
                <a:moveTo>
                  <a:pt x="0" y="0"/>
                </a:moveTo>
                <a:lnTo>
                  <a:pt x="2909044" y="0"/>
                </a:lnTo>
                <a:lnTo>
                  <a:pt x="2909044" y="1997338"/>
                </a:lnTo>
                <a:lnTo>
                  <a:pt x="0" y="199733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11787" r="0" b="-33858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3729236"/>
            <a:ext cx="3439269" cy="5616127"/>
            <a:chOff x="0" y="0"/>
            <a:chExt cx="524573" cy="85659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24573" cy="856597"/>
            </a:xfrm>
            <a:custGeom>
              <a:avLst/>
              <a:gdLst/>
              <a:ahLst/>
              <a:cxnLst/>
              <a:rect r="r" b="b" t="t" l="l"/>
              <a:pathLst>
                <a:path h="856597" w="524573">
                  <a:moveTo>
                    <a:pt x="31515" y="0"/>
                  </a:moveTo>
                  <a:lnTo>
                    <a:pt x="493058" y="0"/>
                  </a:lnTo>
                  <a:cubicBezTo>
                    <a:pt x="510463" y="0"/>
                    <a:pt x="524573" y="14110"/>
                    <a:pt x="524573" y="31515"/>
                  </a:cubicBezTo>
                  <a:lnTo>
                    <a:pt x="524573" y="825082"/>
                  </a:lnTo>
                  <a:cubicBezTo>
                    <a:pt x="524573" y="842487"/>
                    <a:pt x="510463" y="856597"/>
                    <a:pt x="493058" y="856597"/>
                  </a:cubicBezTo>
                  <a:lnTo>
                    <a:pt x="31515" y="856597"/>
                  </a:lnTo>
                  <a:cubicBezTo>
                    <a:pt x="14110" y="856597"/>
                    <a:pt x="0" y="842487"/>
                    <a:pt x="0" y="825082"/>
                  </a:cubicBezTo>
                  <a:lnTo>
                    <a:pt x="0" y="31515"/>
                  </a:lnTo>
                  <a:cubicBezTo>
                    <a:pt x="0" y="14110"/>
                    <a:pt x="14110" y="0"/>
                    <a:pt x="31515" y="0"/>
                  </a:cubicBezTo>
                  <a:close/>
                </a:path>
              </a:pathLst>
            </a:custGeom>
            <a:blipFill>
              <a:blip r:embed="rId2"/>
              <a:stretch>
                <a:fillRect l="-7561" t="0" r="-7561" b="0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5400000">
            <a:off x="14329040" y="3187705"/>
            <a:ext cx="4518700" cy="1341820"/>
          </a:xfrm>
          <a:custGeom>
            <a:avLst/>
            <a:gdLst/>
            <a:ahLst/>
            <a:cxnLst/>
            <a:rect r="r" b="b" t="t" l="l"/>
            <a:pathLst>
              <a:path h="1341820" w="4518700">
                <a:moveTo>
                  <a:pt x="0" y="0"/>
                </a:moveTo>
                <a:lnTo>
                  <a:pt x="4518700" y="0"/>
                </a:lnTo>
                <a:lnTo>
                  <a:pt x="4518700" y="1341821"/>
                </a:lnTo>
                <a:lnTo>
                  <a:pt x="0" y="134182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538590" y="1028700"/>
            <a:ext cx="1969360" cy="1969360"/>
          </a:xfrm>
          <a:custGeom>
            <a:avLst/>
            <a:gdLst/>
            <a:ahLst/>
            <a:cxnLst/>
            <a:rect r="r" b="b" t="t" l="l"/>
            <a:pathLst>
              <a:path h="1969360" w="1969360">
                <a:moveTo>
                  <a:pt x="0" y="0"/>
                </a:moveTo>
                <a:lnTo>
                  <a:pt x="1969360" y="0"/>
                </a:lnTo>
                <a:lnTo>
                  <a:pt x="1969360" y="1969360"/>
                </a:lnTo>
                <a:lnTo>
                  <a:pt x="0" y="196936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776658" y="6504938"/>
            <a:ext cx="1936661" cy="2990983"/>
          </a:xfrm>
          <a:custGeom>
            <a:avLst/>
            <a:gdLst/>
            <a:ahLst/>
            <a:cxnLst/>
            <a:rect r="r" b="b" t="t" l="l"/>
            <a:pathLst>
              <a:path h="2990983" w="1936661">
                <a:moveTo>
                  <a:pt x="0" y="0"/>
                </a:moveTo>
                <a:lnTo>
                  <a:pt x="1936661" y="0"/>
                </a:lnTo>
                <a:lnTo>
                  <a:pt x="1936661" y="2990983"/>
                </a:lnTo>
                <a:lnTo>
                  <a:pt x="0" y="299098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782946" y="6507955"/>
            <a:ext cx="4476354" cy="2987966"/>
          </a:xfrm>
          <a:custGeom>
            <a:avLst/>
            <a:gdLst/>
            <a:ahLst/>
            <a:cxnLst/>
            <a:rect r="r" b="b" t="t" l="l"/>
            <a:pathLst>
              <a:path h="2987966" w="4476354">
                <a:moveTo>
                  <a:pt x="0" y="0"/>
                </a:moveTo>
                <a:lnTo>
                  <a:pt x="4476354" y="0"/>
                </a:lnTo>
                <a:lnTo>
                  <a:pt x="4476354" y="2987966"/>
                </a:lnTo>
                <a:lnTo>
                  <a:pt x="0" y="298796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760955"/>
            <a:ext cx="8747958" cy="22371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259"/>
              </a:lnSpc>
              <a:spcBef>
                <a:spcPct val="0"/>
              </a:spcBef>
            </a:pPr>
            <a:r>
              <a:rPr lang="en-US" b="true" sz="6999">
                <a:solidFill>
                  <a:srgbClr val="283C4C"/>
                </a:solidFill>
                <a:latin typeface="Akzidenz-Grotesk Heavy"/>
                <a:ea typeface="Akzidenz-Grotesk Heavy"/>
                <a:cs typeface="Akzidenz-Grotesk Heavy"/>
                <a:sym typeface="Akzidenz-Grotesk Heavy"/>
              </a:rPr>
              <a:t>Un mercado en Expansión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005202" y="3622922"/>
            <a:ext cx="3961270" cy="57224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03486" indent="-251743" lvl="1">
              <a:lnSpc>
                <a:spcPts val="3264"/>
              </a:lnSpc>
              <a:buFont typeface="Arial"/>
              <a:buChar char="•"/>
            </a:pPr>
            <a:r>
              <a:rPr lang="en-US" b="true" sz="2332">
                <a:solidFill>
                  <a:srgbClr val="283C4C"/>
                </a:solidFill>
                <a:latin typeface="Aileron Bold"/>
                <a:ea typeface="Aileron Bold"/>
                <a:cs typeface="Aileron Bold"/>
                <a:sym typeface="Aileron Bold"/>
              </a:rPr>
              <a:t>La demanda por hogares inteligentes está en constante crecimiento en el mundo actual. </a:t>
            </a:r>
          </a:p>
          <a:p>
            <a:pPr algn="l" marL="503486" indent="-251743" lvl="1">
              <a:lnSpc>
                <a:spcPts val="3264"/>
              </a:lnSpc>
              <a:buFont typeface="Arial"/>
              <a:buChar char="•"/>
            </a:pPr>
            <a:r>
              <a:rPr lang="en-US" b="true" sz="2332">
                <a:solidFill>
                  <a:srgbClr val="283C4C"/>
                </a:solidFill>
                <a:latin typeface="Aileron Bold"/>
                <a:ea typeface="Aileron Bold"/>
                <a:cs typeface="Aileron Bold"/>
                <a:sym typeface="Aileron Bold"/>
              </a:rPr>
              <a:t>En la región, existe un mercado poco desarrollado pero con un grán potencial. </a:t>
            </a:r>
          </a:p>
          <a:p>
            <a:pPr algn="l" marL="503486" indent="-251743" lvl="1">
              <a:lnSpc>
                <a:spcPts val="3264"/>
              </a:lnSpc>
              <a:buFont typeface="Arial"/>
              <a:buChar char="•"/>
            </a:pPr>
            <a:r>
              <a:rPr lang="en-US" b="true" sz="2332">
                <a:solidFill>
                  <a:srgbClr val="283C4C"/>
                </a:solidFill>
                <a:latin typeface="Aileron Bold"/>
                <a:ea typeface="Aileron Bold"/>
                <a:cs typeface="Aileron Bold"/>
                <a:sym typeface="Aileron Bold"/>
              </a:rPr>
              <a:t>Ofreciendo una oferta más accesible podemos facilitar el acceso a esta tecnología y captar una amplia base de clientes.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9776658" y="3670547"/>
            <a:ext cx="5523865" cy="2447418"/>
            <a:chOff x="0" y="0"/>
            <a:chExt cx="1082764" cy="47973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082764" cy="479732"/>
            </a:xfrm>
            <a:custGeom>
              <a:avLst/>
              <a:gdLst/>
              <a:ahLst/>
              <a:cxnLst/>
              <a:rect r="r" b="b" t="t" l="l"/>
              <a:pathLst>
                <a:path h="479732" w="1082764">
                  <a:moveTo>
                    <a:pt x="19622" y="0"/>
                  </a:moveTo>
                  <a:lnTo>
                    <a:pt x="1063143" y="0"/>
                  </a:lnTo>
                  <a:cubicBezTo>
                    <a:pt x="1073980" y="0"/>
                    <a:pt x="1082764" y="8785"/>
                    <a:pt x="1082764" y="19622"/>
                  </a:cubicBezTo>
                  <a:lnTo>
                    <a:pt x="1082764" y="460111"/>
                  </a:lnTo>
                  <a:cubicBezTo>
                    <a:pt x="1082764" y="470948"/>
                    <a:pt x="1073980" y="479732"/>
                    <a:pt x="1063143" y="479732"/>
                  </a:cubicBezTo>
                  <a:lnTo>
                    <a:pt x="19622" y="479732"/>
                  </a:lnTo>
                  <a:cubicBezTo>
                    <a:pt x="8785" y="479732"/>
                    <a:pt x="0" y="470948"/>
                    <a:pt x="0" y="460111"/>
                  </a:cubicBezTo>
                  <a:lnTo>
                    <a:pt x="0" y="19622"/>
                  </a:lnTo>
                  <a:cubicBezTo>
                    <a:pt x="0" y="8785"/>
                    <a:pt x="8785" y="0"/>
                    <a:pt x="19622" y="0"/>
                  </a:cubicBezTo>
                  <a:close/>
                </a:path>
              </a:pathLst>
            </a:custGeom>
            <a:blipFill>
              <a:blip r:embed="rId9"/>
              <a:stretch>
                <a:fillRect l="0" t="-25186" r="0" b="-25186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8322136" y="942751"/>
            <a:ext cx="2909044" cy="1997338"/>
          </a:xfrm>
          <a:custGeom>
            <a:avLst/>
            <a:gdLst/>
            <a:ahLst/>
            <a:cxnLst/>
            <a:rect r="r" b="b" t="t" l="l"/>
            <a:pathLst>
              <a:path h="1997338" w="2909044">
                <a:moveTo>
                  <a:pt x="0" y="0"/>
                </a:moveTo>
                <a:lnTo>
                  <a:pt x="2909044" y="0"/>
                </a:lnTo>
                <a:lnTo>
                  <a:pt x="2909044" y="1997338"/>
                </a:lnTo>
                <a:lnTo>
                  <a:pt x="0" y="199733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-11787" r="0" b="-33858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DAGmEexn1dc</dc:identifier>
  <dcterms:modified xsi:type="dcterms:W3CDTF">2011-08-01T06:04:30Z</dcterms:modified>
  <cp:revision>1</cp:revision>
  <dc:title>House</dc:title>
</cp:coreProperties>
</file>